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Source Code Pro"/>
      <p:regular r:id="rId32"/>
      <p:bold r:id="rId33"/>
      <p:italic r:id="rId34"/>
      <p:boldItalic r:id="rId35"/>
    </p:embeddedFont>
    <p:embeddedFont>
      <p:font typeface="Oswal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SourceCodePro-bold.fntdata"/><Relationship Id="rId10" Type="http://schemas.openxmlformats.org/officeDocument/2006/relationships/slide" Target="slides/slide4.xml"/><Relationship Id="rId32" Type="http://schemas.openxmlformats.org/officeDocument/2006/relationships/font" Target="fonts/SourceCodePro-regular.fntdata"/><Relationship Id="rId13" Type="http://schemas.openxmlformats.org/officeDocument/2006/relationships/slide" Target="slides/slide7.xml"/><Relationship Id="rId35" Type="http://schemas.openxmlformats.org/officeDocument/2006/relationships/font" Target="fonts/SourceCodePro-boldItalic.fntdata"/><Relationship Id="rId12" Type="http://schemas.openxmlformats.org/officeDocument/2006/relationships/slide" Target="slides/slide6.xml"/><Relationship Id="rId34" Type="http://schemas.openxmlformats.org/officeDocument/2006/relationships/font" Target="fonts/SourceCodePro-italic.fntdata"/><Relationship Id="rId15" Type="http://schemas.openxmlformats.org/officeDocument/2006/relationships/slide" Target="slides/slide9.xml"/><Relationship Id="rId37" Type="http://schemas.openxmlformats.org/officeDocument/2006/relationships/font" Target="fonts/Oswald-bold.fntdata"/><Relationship Id="rId14" Type="http://schemas.openxmlformats.org/officeDocument/2006/relationships/slide" Target="slides/slide8.xml"/><Relationship Id="rId36" Type="http://schemas.openxmlformats.org/officeDocument/2006/relationships/font" Target="fonts/Oswald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ffc3162f5_0_2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ffc3162f5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IVAN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e09b2d0fb1_0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e09b2d0fb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GUILLE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09b2d0fb1_0_1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e09b2d0fb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GUILLE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ffc3162f5_0_8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dffc3162f5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GUILLE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ffc3162f5_0_8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ffc3162f5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GUILLE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6dc8ee65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6dc8ee65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GUILLE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b6dc8ee65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b6dc8ee65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MARIAN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ffc3162f5_0_9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ffc3162f5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MARIAN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ffc3162f5_0_11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ffc3162f5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MARIAN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e09b2d0fb1_0_1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e09b2d0fb1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MARIAN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b6dc8ee65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b6dc8ee65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ffc3162f5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ffc3162f5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IVAN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ffc3162f5_0_12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ffc3162f5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MARIAN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ffc3162f5_0_10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ffc3162f5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MARIAN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09b2d0fb1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09b2d0fb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MARIAN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09b2d0fb1_0_16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e09b2d0fb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MARIAN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ffc3162f5_0_10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ffc3162f5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MARIAN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ffc3162f5_0_11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dffc3162f5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MARIAN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ffc3162f5_0_6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ffc3162f5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IVAN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ffc3162f5_0_1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ffc3162f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IVAN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ffc3162f5_0_3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ffc3162f5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IVAN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ffc3162f5_0_4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ffc3162f5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IVAN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ffc3162f5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ffc3162f5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IVAN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ffc3162f5_0_5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ffc3162f5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GUILLE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dffc3162f5_0_7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dffc3162f5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GUILLE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6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7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9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80" name="Google Shape;80;p19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" name="Google Shape;88;p21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89" name="Google Shape;89;p21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5" name="Google Shape;9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23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98" name="Google Shape;98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19.png"/><Relationship Id="rId8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Relationship Id="rId7" Type="http://schemas.openxmlformats.org/officeDocument/2006/relationships/image" Target="../media/image32.png"/><Relationship Id="rId8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10" Type="http://schemas.openxmlformats.org/officeDocument/2006/relationships/image" Target="../media/image40.png"/><Relationship Id="rId9" Type="http://schemas.openxmlformats.org/officeDocument/2006/relationships/image" Target="../media/image35.png"/><Relationship Id="rId5" Type="http://schemas.openxmlformats.org/officeDocument/2006/relationships/image" Target="../media/image27.png"/><Relationship Id="rId6" Type="http://schemas.openxmlformats.org/officeDocument/2006/relationships/image" Target="../media/image41.png"/><Relationship Id="rId7" Type="http://schemas.openxmlformats.org/officeDocument/2006/relationships/image" Target="../media/image34.png"/><Relationship Id="rId8" Type="http://schemas.openxmlformats.org/officeDocument/2006/relationships/image" Target="../media/image5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9" Type="http://schemas.openxmlformats.org/officeDocument/2006/relationships/image" Target="../media/image38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Relationship Id="rId7" Type="http://schemas.openxmlformats.org/officeDocument/2006/relationships/image" Target="../media/image48.png"/><Relationship Id="rId8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9.jpg"/><Relationship Id="rId4" Type="http://schemas.openxmlformats.org/officeDocument/2006/relationships/image" Target="../media/image60.png"/><Relationship Id="rId5" Type="http://schemas.openxmlformats.org/officeDocument/2006/relationships/image" Target="../media/image62.png"/><Relationship Id="rId6" Type="http://schemas.openxmlformats.org/officeDocument/2006/relationships/image" Target="../media/image57.png"/><Relationship Id="rId7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10" Type="http://schemas.openxmlformats.org/officeDocument/2006/relationships/image" Target="../media/image13.png"/><Relationship Id="rId9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Relationship Id="rId7" Type="http://schemas.openxmlformats.org/officeDocument/2006/relationships/image" Target="../media/image7.png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ctrTitle"/>
          </p:nvPr>
        </p:nvSpPr>
        <p:spPr>
          <a:xfrm>
            <a:off x="411175" y="644300"/>
            <a:ext cx="8282400" cy="17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GRUPO 12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32700" y="3398250"/>
            <a:ext cx="9078600" cy="119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latin typeface="Arial"/>
                <a:ea typeface="Arial"/>
                <a:cs typeface="Arial"/>
                <a:sym typeface="Arial"/>
              </a:rPr>
              <a:t>Introducción a las Metodologías de Desarrollo de Software </a:t>
            </a:r>
            <a:endParaRPr sz="3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latin typeface="Arial"/>
                <a:ea typeface="Arial"/>
                <a:cs typeface="Arial"/>
                <a:sym typeface="Arial"/>
              </a:rPr>
              <a:t>Trabajo Práctico Especial </a:t>
            </a:r>
            <a:endParaRPr sz="3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5"/>
          <p:cNvSpPr txBox="1"/>
          <p:nvPr/>
        </p:nvSpPr>
        <p:spPr>
          <a:xfrm>
            <a:off x="-1270575" y="2651125"/>
            <a:ext cx="1059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</a:rPr>
              <a:t>                              Samudio Ivan  -  Montero Mariano - Cesario Provenzano Guillermo Tomás 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10" name="Google Shape;110;p25"/>
          <p:cNvSpPr txBox="1"/>
          <p:nvPr>
            <p:ph idx="1" type="subTitle"/>
          </p:nvPr>
        </p:nvSpPr>
        <p:spPr>
          <a:xfrm>
            <a:off x="13075" y="4589250"/>
            <a:ext cx="9078600" cy="44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>
                <a:latin typeface="Arial"/>
                <a:ea typeface="Arial"/>
                <a:cs typeface="Arial"/>
                <a:sym typeface="Arial"/>
              </a:rPr>
              <a:t>PO: Franco Raineri</a:t>
            </a:r>
            <a:endParaRPr sz="33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277538" y="-3122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Trayecto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825" y="3061650"/>
            <a:ext cx="1654434" cy="187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625" y="3045100"/>
            <a:ext cx="1578375" cy="19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2700" y="3051675"/>
            <a:ext cx="1654426" cy="189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7550" y="917250"/>
            <a:ext cx="1922621" cy="19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70375" y="917250"/>
            <a:ext cx="1876662" cy="189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4035" y="-122200"/>
            <a:ext cx="3219955" cy="189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5"/>
          <p:cNvSpPr txBox="1"/>
          <p:nvPr>
            <p:ph type="title"/>
          </p:nvPr>
        </p:nvSpPr>
        <p:spPr>
          <a:xfrm>
            <a:off x="378300" y="476488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Trayecto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00">
              <a:solidFill>
                <a:schemeClr val="lt1"/>
              </a:solidFill>
            </a:endParaRPr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075" y="3074212"/>
            <a:ext cx="1785300" cy="176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51" y="3060163"/>
            <a:ext cx="1785300" cy="1794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2499" y="3071886"/>
            <a:ext cx="1785300" cy="177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7127" y="3054775"/>
            <a:ext cx="1868100" cy="180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450" y="1039763"/>
            <a:ext cx="1723900" cy="17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4035" y="0"/>
            <a:ext cx="3219955" cy="1896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49925" y="1644115"/>
            <a:ext cx="1785301" cy="11902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/>
        </p:nvSpPr>
        <p:spPr>
          <a:xfrm>
            <a:off x="196800" y="294100"/>
            <a:ext cx="333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</a:rPr>
              <a:t>Documentación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4775" y="1253600"/>
            <a:ext cx="5412950" cy="8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00" y="1267763"/>
            <a:ext cx="134302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400" y="2309300"/>
            <a:ext cx="16097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575" y="3561975"/>
            <a:ext cx="16533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575" y="4386013"/>
            <a:ext cx="23526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0438" y="2448150"/>
            <a:ext cx="2797182" cy="24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13825" y="2448150"/>
            <a:ext cx="747809" cy="22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13825" y="4658374"/>
            <a:ext cx="1009350" cy="26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/>
        </p:nvSpPr>
        <p:spPr>
          <a:xfrm>
            <a:off x="895475" y="7178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9" name="Google Shape;219;p37"/>
          <p:cNvSpPr txBox="1"/>
          <p:nvPr/>
        </p:nvSpPr>
        <p:spPr>
          <a:xfrm>
            <a:off x="1021300" y="828875"/>
            <a:ext cx="426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0" name="Google Shape;220;p37"/>
          <p:cNvSpPr txBox="1"/>
          <p:nvPr/>
        </p:nvSpPr>
        <p:spPr>
          <a:xfrm>
            <a:off x="340425" y="244225"/>
            <a:ext cx="426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Sprint 2 finalizado</a:t>
            </a:r>
            <a:endParaRPr sz="3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1" name="Google Shape;22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1375" y="3291925"/>
            <a:ext cx="1787350" cy="16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26" y="3705488"/>
            <a:ext cx="3226150" cy="12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1000" y="993701"/>
            <a:ext cx="1787350" cy="207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3325" y="993700"/>
            <a:ext cx="1972200" cy="169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225" y="2278125"/>
            <a:ext cx="2109250" cy="12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93319" y="3029819"/>
            <a:ext cx="1972200" cy="192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6225" y="993700"/>
            <a:ext cx="2494051" cy="11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0"/>
          <p:cNvSpPr txBox="1"/>
          <p:nvPr/>
        </p:nvSpPr>
        <p:spPr>
          <a:xfrm>
            <a:off x="483475" y="1925250"/>
            <a:ext cx="733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Source Code Pro"/>
                <a:ea typeface="Source Code Pro"/>
                <a:cs typeface="Source Code Pro"/>
                <a:sym typeface="Source Code Pro"/>
              </a:rPr>
              <a:t>ACA VAN LAS FOTOS DE LO CREADO EN EL SPRINT</a:t>
            </a:r>
            <a:endParaRPr sz="2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375" y="0"/>
            <a:ext cx="92007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/>
        </p:nvSpPr>
        <p:spPr>
          <a:xfrm>
            <a:off x="483475" y="1925250"/>
            <a:ext cx="733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Source Code Pro"/>
                <a:ea typeface="Source Code Pro"/>
                <a:cs typeface="Source Code Pro"/>
                <a:sym typeface="Source Code Pro"/>
              </a:rPr>
              <a:t>ACA VAN LAS FOTOS DE LO CREADO EN EL SPRINT</a:t>
            </a:r>
            <a:endParaRPr sz="2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/>
        </p:nvSpPr>
        <p:spPr>
          <a:xfrm>
            <a:off x="483475" y="1925250"/>
            <a:ext cx="733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Source Code Pro"/>
                <a:ea typeface="Source Code Pro"/>
                <a:cs typeface="Source Code Pro"/>
                <a:sym typeface="Source Code Pro"/>
              </a:rPr>
              <a:t>ACA VAN LAS FOTOS DE LO CREADO EN EL SPRINT</a:t>
            </a:r>
            <a:endParaRPr sz="29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55" name="Google Shape;2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3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Herramientas que utilizamos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6"/>
          <p:cNvSpPr txBox="1"/>
          <p:nvPr>
            <p:ph idx="2" type="body"/>
          </p:nvPr>
        </p:nvSpPr>
        <p:spPr>
          <a:xfrm>
            <a:off x="4731300" y="314100"/>
            <a:ext cx="4045200" cy="446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s" sz="2000">
                <a:latin typeface="Arial"/>
                <a:ea typeface="Arial"/>
                <a:cs typeface="Arial"/>
                <a:sym typeface="Arial"/>
              </a:rPr>
              <a:t>Grupo de whatsapp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s" sz="2000">
                <a:latin typeface="Arial"/>
                <a:ea typeface="Arial"/>
                <a:cs typeface="Arial"/>
                <a:sym typeface="Arial"/>
              </a:rPr>
              <a:t>Canal de discord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s" sz="2000">
                <a:latin typeface="Arial"/>
                <a:ea typeface="Arial"/>
                <a:cs typeface="Arial"/>
                <a:sym typeface="Arial"/>
              </a:rPr>
              <a:t>Jira Software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Arial"/>
              <a:buChar char="●"/>
            </a:pPr>
            <a:r>
              <a:rPr lang="es" sz="2000">
                <a:latin typeface="Arial"/>
                <a:ea typeface="Arial"/>
                <a:cs typeface="Arial"/>
                <a:sym typeface="Arial"/>
              </a:rPr>
              <a:t>App.diagrams.net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Arial"/>
              <a:buChar char="●"/>
            </a:pPr>
            <a:r>
              <a:rPr lang="es" sz="20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BootstrapStudio.io</a:t>
            </a:r>
            <a:endParaRPr sz="20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s" sz="2000"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https://github.com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s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Visual Studio Code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s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XAMPP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●"/>
            </a:pPr>
            <a:r>
              <a:rPr lang="es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Hatjitsu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idx="4294967295" type="body"/>
          </p:nvPr>
        </p:nvSpPr>
        <p:spPr>
          <a:xfrm>
            <a:off x="294875" y="444125"/>
            <a:ext cx="495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Diagrama de clases</a:t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4"/>
          <p:cNvSpPr txBox="1"/>
          <p:nvPr/>
        </p:nvSpPr>
        <p:spPr>
          <a:xfrm>
            <a:off x="5705950" y="1509750"/>
            <a:ext cx="331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9" name="Google Shape;26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143375"/>
            <a:ext cx="8520549" cy="354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/>
          <p:nvPr/>
        </p:nvSpPr>
        <p:spPr>
          <a:xfrm>
            <a:off x="503250" y="458850"/>
            <a:ext cx="426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Gráficos del Sprint 2</a:t>
            </a:r>
            <a:endParaRPr sz="3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5" name="Google Shape;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7750"/>
            <a:ext cx="8839200" cy="32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6"/>
          <p:cNvSpPr txBox="1"/>
          <p:nvPr>
            <p:ph type="title"/>
          </p:nvPr>
        </p:nvSpPr>
        <p:spPr>
          <a:xfrm>
            <a:off x="356125" y="52792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Gráficos del Sprint 2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1" name="Google Shape;28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00" y="925375"/>
            <a:ext cx="8738245" cy="37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/>
        </p:nvSpPr>
        <p:spPr>
          <a:xfrm>
            <a:off x="39300" y="3991125"/>
            <a:ext cx="4993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s" sz="2000">
                <a:solidFill>
                  <a:schemeClr val="lt1"/>
                </a:solidFill>
              </a:rPr>
              <a:t>Doblamos el trabajo  manteniendo la misma eficiencia. 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287" name="Google Shape;2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24" y="1261800"/>
            <a:ext cx="2752726" cy="2619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238" y="463975"/>
            <a:ext cx="2181225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7"/>
          <p:cNvSpPr txBox="1"/>
          <p:nvPr/>
        </p:nvSpPr>
        <p:spPr>
          <a:xfrm>
            <a:off x="5032500" y="3991125"/>
            <a:ext cx="4262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s" sz="2000">
                <a:solidFill>
                  <a:schemeClr val="lt1"/>
                </a:solidFill>
              </a:rPr>
              <a:t>5.66/8 realizado del total del proyecto.</a:t>
            </a:r>
            <a:endParaRPr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0" name="Google Shape;290;p47"/>
          <p:cNvSpPr txBox="1"/>
          <p:nvPr/>
        </p:nvSpPr>
        <p:spPr>
          <a:xfrm>
            <a:off x="404550" y="340400"/>
            <a:ext cx="426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</a:rPr>
              <a:t>Análisis</a:t>
            </a:r>
            <a:r>
              <a:rPr lang="es" sz="3000">
                <a:solidFill>
                  <a:schemeClr val="lt1"/>
                </a:solidFill>
              </a:rPr>
              <a:t> 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/>
          <p:nvPr/>
        </p:nvSpPr>
        <p:spPr>
          <a:xfrm>
            <a:off x="2634675" y="296025"/>
            <a:ext cx="4262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lt1"/>
              </a:solidFill>
            </a:endParaRPr>
          </a:p>
        </p:txBody>
      </p:sp>
      <p:pic>
        <p:nvPicPr>
          <p:cNvPr id="296" name="Google Shape;2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3219"/>
            <a:ext cx="9143999" cy="2303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3731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9"/>
          <p:cNvSpPr txBox="1"/>
          <p:nvPr>
            <p:ph type="title"/>
          </p:nvPr>
        </p:nvSpPr>
        <p:spPr>
          <a:xfrm>
            <a:off x="6184450" y="857250"/>
            <a:ext cx="2250300" cy="6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¿Preguntas?</a:t>
            </a:r>
            <a:endParaRPr sz="3400"/>
          </a:p>
        </p:txBody>
      </p:sp>
      <p:pic>
        <p:nvPicPr>
          <p:cNvPr id="303" name="Google Shape;30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4350" y="3474963"/>
            <a:ext cx="1760424" cy="56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6000" y="3245313"/>
            <a:ext cx="1760424" cy="10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4350" y="4097875"/>
            <a:ext cx="1760425" cy="9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62650" y="4143163"/>
            <a:ext cx="1347125" cy="726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Criterio de Done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criterio de done planteado para el proyecto que se nos presenta consiste en: 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Cumplir todos los criterios de aceptación asignados a las issues. 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 deberá contar con la verificación de al menos 1 miembro del equipo de desarrollo para el testeo con su respectiva documentación.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realizar ciertas prácticas en el desarrollo web: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Mezclar CSS con HTML.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Dejar Div sin cerrar.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○"/>
            </a:pPr>
            <a:r>
              <a:rPr lang="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 utilizar HTML semántico.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265500" y="108520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ial"/>
                <a:ea typeface="Arial"/>
                <a:cs typeface="Arial"/>
                <a:sym typeface="Arial"/>
              </a:rPr>
              <a:t>Objetivos del Sprint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8"/>
          <p:cNvSpPr txBox="1"/>
          <p:nvPr>
            <p:ph idx="2" type="body"/>
          </p:nvPr>
        </p:nvSpPr>
        <p:spPr>
          <a:xfrm>
            <a:off x="4887700" y="8278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Alta,baja,</a:t>
            </a:r>
            <a:r>
              <a:rPr lang="es"/>
              <a:t>modificación</a:t>
            </a:r>
            <a:r>
              <a:rPr lang="es"/>
              <a:t> de materiales aceptados.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Pesaje manual de materiales sin consulta de recorrido.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Obtener listado manual de pedidos de retiro de materiales reciclables.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type="title"/>
          </p:nvPr>
        </p:nvSpPr>
        <p:spPr>
          <a:xfrm>
            <a:off x="-137900" y="666050"/>
            <a:ext cx="5071500" cy="7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000">
                <a:latin typeface="Arial"/>
                <a:ea typeface="Arial"/>
                <a:cs typeface="Arial"/>
                <a:sym typeface="Arial"/>
              </a:rPr>
              <a:t>User Stories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4860"/>
          </a:p>
        </p:txBody>
      </p:sp>
      <p:sp>
        <p:nvSpPr>
          <p:cNvPr id="134" name="Google Shape;134;p29"/>
          <p:cNvSpPr txBox="1"/>
          <p:nvPr>
            <p:ph idx="4294967295" type="body"/>
          </p:nvPr>
        </p:nvSpPr>
        <p:spPr>
          <a:xfrm>
            <a:off x="691850" y="1391438"/>
            <a:ext cx="3030600" cy="26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 decidió cuáles eran las user stories que abarcaban el objetivo.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200" y="1080438"/>
            <a:ext cx="3625900" cy="274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idx="4294967295" type="body"/>
          </p:nvPr>
        </p:nvSpPr>
        <p:spPr>
          <a:xfrm>
            <a:off x="805200" y="356325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Subtareas</a:t>
            </a:r>
            <a:endParaRPr sz="3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30"/>
          <p:cNvSpPr txBox="1"/>
          <p:nvPr/>
        </p:nvSpPr>
        <p:spPr>
          <a:xfrm>
            <a:off x="185025" y="1056275"/>
            <a:ext cx="38715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b="1" lang="es" sz="2000">
                <a:solidFill>
                  <a:schemeClr val="lt1"/>
                </a:solidFill>
              </a:rPr>
              <a:t>Refinamiento</a:t>
            </a:r>
            <a:r>
              <a:rPr lang="es" sz="2000">
                <a:solidFill>
                  <a:schemeClr val="lt1"/>
                </a:solidFill>
              </a:rPr>
              <a:t>: Se subdividió en otras más pequeñas para mejorar la delegación de responsabilidades.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3613" y="723925"/>
            <a:ext cx="1731684" cy="18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5175" y="3365300"/>
            <a:ext cx="2080000" cy="159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5163" y="1365600"/>
            <a:ext cx="2249524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8127" y="3114013"/>
            <a:ext cx="1677395" cy="18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25163" y="2365445"/>
            <a:ext cx="2134609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95238" y="594475"/>
            <a:ext cx="2583936" cy="6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1288" y="4203650"/>
            <a:ext cx="2525425" cy="7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04970" y="2780070"/>
            <a:ext cx="2178075" cy="12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/>
          <p:nvPr/>
        </p:nvSpPr>
        <p:spPr>
          <a:xfrm>
            <a:off x="143975" y="482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1"/>
          <p:cNvSpPr txBox="1"/>
          <p:nvPr/>
        </p:nvSpPr>
        <p:spPr>
          <a:xfrm>
            <a:off x="1331600" y="349475"/>
            <a:ext cx="7122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</a:rPr>
              <a:t>Poker Planning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5144525" y="1313475"/>
            <a:ext cx="3605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unito"/>
              <a:buChar char="●"/>
            </a:pPr>
            <a:r>
              <a:rPr b="1" lang="es" sz="2000">
                <a:solidFill>
                  <a:schemeClr val="lt1"/>
                </a:solidFill>
              </a:rPr>
              <a:t>Estimación: </a:t>
            </a:r>
            <a:r>
              <a:rPr lang="es" sz="2000">
                <a:solidFill>
                  <a:schemeClr val="lt1"/>
                </a:solidFill>
              </a:rPr>
              <a:t>participó todo el equipo pudiendo así saber cuánto esfuerzo llevaría cada user story (user story points) y definir así su prioridad en el proyecto.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57" name="Google Shape;1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3688" y="1313463"/>
            <a:ext cx="3468313" cy="228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3150" y="3945175"/>
            <a:ext cx="19812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224" y="2537277"/>
            <a:ext cx="2418375" cy="19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223" y="1941898"/>
            <a:ext cx="3044150" cy="249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2"/>
          <p:cNvSpPr txBox="1"/>
          <p:nvPr/>
        </p:nvSpPr>
        <p:spPr>
          <a:xfrm>
            <a:off x="399650" y="436625"/>
            <a:ext cx="426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</a:rPr>
              <a:t>Inicio Sprint 2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166" name="Google Shape;16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085" y="-48150"/>
            <a:ext cx="3219955" cy="189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idx="4294967295" type="body"/>
          </p:nvPr>
        </p:nvSpPr>
        <p:spPr>
          <a:xfrm>
            <a:off x="510950" y="-114125"/>
            <a:ext cx="6570900" cy="9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es" sz="3012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  <a:endParaRPr sz="301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00" y="2760475"/>
            <a:ext cx="2632650" cy="21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3"/>
          <p:cNvSpPr txBox="1"/>
          <p:nvPr/>
        </p:nvSpPr>
        <p:spPr>
          <a:xfrm>
            <a:off x="266050" y="828175"/>
            <a:ext cx="4643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s" sz="2000">
                <a:solidFill>
                  <a:schemeClr val="lt1"/>
                </a:solidFill>
              </a:rPr>
              <a:t>Vinculamos cada subtarea con su respectiva rama mediante el id identificatorio de Jira. 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s" sz="2000">
                <a:solidFill>
                  <a:schemeClr val="lt1"/>
                </a:solidFill>
              </a:rPr>
              <a:t>Además</a:t>
            </a:r>
            <a:r>
              <a:rPr lang="es" sz="2000">
                <a:solidFill>
                  <a:schemeClr val="lt1"/>
                </a:solidFill>
              </a:rPr>
              <a:t> se agrego el enlace web de la url de la rama del repositorio.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8850" y="152400"/>
            <a:ext cx="173672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050" y="3563650"/>
            <a:ext cx="3756174" cy="58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050" y="2803775"/>
            <a:ext cx="3756174" cy="60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050" y="4311075"/>
            <a:ext cx="3756174" cy="6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